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84" r:id="rId4"/>
    <p:sldId id="262" r:id="rId5"/>
    <p:sldId id="281" r:id="rId6"/>
    <p:sldId id="282" r:id="rId7"/>
    <p:sldId id="283" r:id="rId8"/>
  </p:sldIdLst>
  <p:sldSz cx="9144000" cy="6858000" type="screen4x3"/>
  <p:notesSz cx="6858000" cy="9144000"/>
  <p:defaultTextStyle>
    <a:lvl1pPr>
      <a:defRPr>
        <a:latin typeface="+mj-lt"/>
        <a:ea typeface="+mj-ea"/>
        <a:cs typeface="+mj-cs"/>
        <a:sym typeface="Avenir Roman"/>
      </a:defRPr>
    </a:lvl1pPr>
    <a:lvl2pPr>
      <a:defRPr>
        <a:latin typeface="+mj-lt"/>
        <a:ea typeface="+mj-ea"/>
        <a:cs typeface="+mj-cs"/>
        <a:sym typeface="Avenir Roman"/>
      </a:defRPr>
    </a:lvl2pPr>
    <a:lvl3pPr>
      <a:defRPr>
        <a:latin typeface="+mj-lt"/>
        <a:ea typeface="+mj-ea"/>
        <a:cs typeface="+mj-cs"/>
        <a:sym typeface="Avenir Roman"/>
      </a:defRPr>
    </a:lvl3pPr>
    <a:lvl4pPr>
      <a:defRPr>
        <a:latin typeface="+mj-lt"/>
        <a:ea typeface="+mj-ea"/>
        <a:cs typeface="+mj-cs"/>
        <a:sym typeface="Avenir Roman"/>
      </a:defRPr>
    </a:lvl4pPr>
    <a:lvl5pPr>
      <a:defRPr>
        <a:latin typeface="+mj-lt"/>
        <a:ea typeface="+mj-ea"/>
        <a:cs typeface="+mj-cs"/>
        <a:sym typeface="Avenir Roman"/>
      </a:defRPr>
    </a:lvl5pPr>
    <a:lvl6pPr>
      <a:defRPr>
        <a:latin typeface="+mj-lt"/>
        <a:ea typeface="+mj-ea"/>
        <a:cs typeface="+mj-cs"/>
        <a:sym typeface="Avenir Roman"/>
      </a:defRPr>
    </a:lvl6pPr>
    <a:lvl7pPr>
      <a:defRPr>
        <a:latin typeface="+mj-lt"/>
        <a:ea typeface="+mj-ea"/>
        <a:cs typeface="+mj-cs"/>
        <a:sym typeface="Avenir Roman"/>
      </a:defRPr>
    </a:lvl7pPr>
    <a:lvl8pPr>
      <a:defRPr>
        <a:latin typeface="+mj-lt"/>
        <a:ea typeface="+mj-ea"/>
        <a:cs typeface="+mj-cs"/>
        <a:sym typeface="Avenir Roman"/>
      </a:defRPr>
    </a:lvl8pPr>
    <a:lvl9pPr>
      <a:defRPr>
        <a:latin typeface="+mj-lt"/>
        <a:ea typeface="+mj-ea"/>
        <a:cs typeface="+mj-cs"/>
        <a:sym typeface="Avenir Roman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184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645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xfrm>
            <a:off x="6553200" y="6450011"/>
            <a:ext cx="2133600" cy="17780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6553200" y="6450011"/>
            <a:ext cx="2133600" cy="17780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4"/>
            <a:ext cx="4040188" cy="7394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Body Level One</a:t>
            </a:r>
          </a:p>
          <a:p>
            <a:pPr lvl="1">
              <a:defRPr sz="1800" b="0"/>
            </a:pPr>
            <a:r>
              <a:rPr sz="2400" b="1"/>
              <a:t>Body Level Two</a:t>
            </a:r>
          </a:p>
          <a:p>
            <a:pPr lvl="2">
              <a:defRPr sz="1800" b="0"/>
            </a:pPr>
            <a:r>
              <a:rPr sz="2400" b="1"/>
              <a:t>Body Level Three</a:t>
            </a:r>
          </a:p>
          <a:p>
            <a:pPr lvl="3">
              <a:defRPr sz="1800" b="0"/>
            </a:pPr>
            <a:r>
              <a:rPr sz="2400" b="1"/>
              <a:t>Body Level Four</a:t>
            </a:r>
          </a:p>
          <a:p>
            <a:pPr lvl="4">
              <a:defRPr sz="1800" b="0"/>
            </a:pPr>
            <a:r>
              <a:rPr sz="2400" b="1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9227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5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4291"/>
            <a:ext cx="2133600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57" y="1828800"/>
            <a:ext cx="5651357" cy="289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6438" y="2057400"/>
            <a:ext cx="2680362" cy="2680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7" name="Table 87"/>
          <p:cNvGraphicFramePr/>
          <p:nvPr>
            <p:extLst>
              <p:ext uri="{D42A27DB-BD31-4B8C-83A1-F6EECF244321}">
                <p14:modId xmlns:p14="http://schemas.microsoft.com/office/powerpoint/2010/main" val="290136432"/>
              </p:ext>
            </p:extLst>
          </p:nvPr>
        </p:nvGraphicFramePr>
        <p:xfrm>
          <a:off x="474135" y="304800"/>
          <a:ext cx="8208461" cy="638956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79561"/>
                <a:gridCol w="1075808"/>
                <a:gridCol w="1650154"/>
                <a:gridCol w="2351469"/>
                <a:gridCol w="2351469"/>
              </a:tblGrid>
              <a:tr h="50513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venir Roman"/>
                        </a:rPr>
                        <a:t>General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venir Roman"/>
                        </a:rPr>
                        <a:t>Tema</a:t>
                      </a:r>
                      <a:endParaRPr sz="800" dirty="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venir Roman"/>
                        </a:rPr>
                        <a:t>Data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venir Roman"/>
                        </a:rPr>
                        <a:t>Ejemplos</a:t>
                      </a:r>
                    </a:p>
                  </a:txBody>
                  <a:tcPr marL="0" marR="0" marT="0" marB="0" horzOverflow="overflow"/>
                </a:tc>
              </a:tr>
              <a:tr h="192624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Affiliations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Etnia 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Poblacion por etnia 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Conocer lugares, lugares importantes. 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Religion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Poblacion por religion (tipo/secta)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Edificios religiosas ( iglesias, sinagogas, mezquitas)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Grupos y  Organizaciones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Grupos formales e informales. 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Sedes: Vecindarios (Limites y nombres)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Poblaciones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Demografia 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Rasgos Poblacionales (genero, edad) o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Tipos de unidad de vivienda, Sitio Institucionales.</a:t>
                      </a:r>
                    </a:p>
                  </a:txBody>
                  <a:tcPr marL="0" marR="0" marT="0" marB="0" horzOverflow="overflow"/>
                </a:tc>
              </a:tr>
              <a:tr h="19262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 dirty="0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Economia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Indicadores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Infraestructura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</a:tr>
              <a:tr h="851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Indicadores de Riqueza, Indicadores de Sueldo.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Capacidad de energia (energia renovable)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Infraestructura: Bloques de electricidad, lineas telefónicas,torres de celulares. 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Merados y centros comerciales. Zonas de actividad economic.  activity zones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Educacion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Educacion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Tazas de alfabetismo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Escuelas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Lugares de escuelas, sitios y nombres.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Salud y Medicina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Indicadoes de salud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Infraestructura para servicios medicos.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Hospitales, farmacias, clinicas medicas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Interacciones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Lenguage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Distribucion de Dialectos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Lugares Bilingues</a:t>
                      </a:r>
                    </a:p>
                  </a:txBody>
                  <a:tcPr marL="0" marR="0" marT="0" marB="0" horzOverflow="overflow"/>
                </a:tc>
              </a:tr>
              <a:tr h="50948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Comunicación y uso de medios de informacion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Media Lugares y tipos de Medios de Comunicaciones; genero:  editorial, educacional, emergencia , entretenimiento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Torres de Celulares, Lines telefoicas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Estaciones televisivas,Oficinas de correo. </a:t>
                      </a:r>
                    </a:p>
                  </a:txBody>
                  <a:tcPr marL="0" marR="0" marT="0" marB="0" horzOverflow="overflow"/>
                </a:tc>
              </a:tr>
              <a:tr h="385248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Uso de Transporte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Redes de Carreteras, Rieles , Aeropuertos, Buses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Paradas de autobus ; Lineas ferreas.</a:t>
                      </a:r>
                    </a:p>
                  </a:txBody>
                  <a:tcPr marL="0" marR="0" marT="0" marB="0" horzOverflow="overflow"/>
                </a:tc>
              </a:tr>
              <a:tr h="577873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Ambiente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Control y manejo de agua 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Puntos de Acceso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Lugares de Manejo de Agua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Rios,Pozos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Recojo de agua de lluvia , Pozos (cabados/perforados), cameras publicas, , Camiones cisterna, agua en maquinas expendedoras (rutas de entrega)</a:t>
                      </a:r>
                    </a:p>
                  </a:txBody>
                  <a:tcPr marL="0" marR="0" marT="0" marB="0" horzOverflow="overflow"/>
                </a:tc>
              </a:tr>
              <a:tr h="577873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 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Tierra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Uso de la tierra/Cubierta de tierras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Propiedad</a:t>
                      </a:r>
                      <a:endParaRPr>
                        <a:latin typeface="+mj-lt"/>
                        <a:ea typeface="+mj-ea"/>
                        <a:cs typeface="+mj-cs"/>
                        <a:sym typeface="Avenir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Significado Cultural 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Zonificacion; uso de tipos de terreno (espacios abiertos , parques, gobierno, religioso, residencial)</a:t>
                      </a:r>
                    </a:p>
                  </a:txBody>
                  <a:tcPr marL="0" marR="0" marT="0" marB="0" horzOverflow="overflow"/>
                </a:tc>
              </a:tr>
              <a:tr h="285750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800" i="1">
                          <a:solidFill>
                            <a:srgbClr val="FFFFFF"/>
                          </a:solidFill>
                          <a:sym typeface="Avenir Book"/>
                        </a:rPr>
                        <a:t>Historia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Eventos significativos</a:t>
                      </a:r>
                    </a:p>
                  </a:txBody>
                  <a:tcPr marL="0" marR="0" marT="0" marB="0" horzOverflow="overflow"/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>
                          <a:sym typeface="Avenir Book"/>
                        </a:rPr>
                        <a:t>Desastres Naturales; Cambios Politicos ; Tratados</a:t>
                      </a: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defRPr sz="1800" b="0" i="0"/>
                      </a:pPr>
                      <a:r>
                        <a:rPr sz="800" i="1" dirty="0">
                          <a:sym typeface="Avenir Book"/>
                        </a:rPr>
                        <a:t>Lugares de Eventos, tipos, recurrencia, causa</a:t>
                      </a: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52874"/>
              </p:ext>
            </p:extLst>
          </p:nvPr>
        </p:nvGraphicFramePr>
        <p:xfrm>
          <a:off x="287867" y="1193800"/>
          <a:ext cx="8161865" cy="6172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/>
                <a:gridCol w="924394"/>
                <a:gridCol w="1655551"/>
                <a:gridCol w="2359160"/>
                <a:gridCol w="2359160"/>
              </a:tblGrid>
              <a:tr h="5051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General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Theme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Data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Examples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19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Affiliations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Ethnicity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Population by ethnicity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Meeting places; important sites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Religion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Population by religion(type/sect)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Religious buildings (churches, synagogues, mosques)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Groups and Organizations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Formal and informal groups;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Headquarters; neighborhoods (boundary and name)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Populations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Demography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Population characteristics (gender, age)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Housing unit type; Institutional sites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192624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Economy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Indicators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Infrastructure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8514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Wealth indicators, Income indicators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Energy capacity </a:t>
                      </a:r>
                      <a:r>
                        <a:rPr lang="en-US" sz="800" dirty="0" smtClean="0">
                          <a:effectLst/>
                        </a:rPr>
                        <a:t>(renewable </a:t>
                      </a:r>
                      <a:r>
                        <a:rPr lang="en-US" sz="800" dirty="0">
                          <a:effectLst/>
                        </a:rPr>
                        <a:t>energy)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Infrastructure:  electricity grid, telephone lines, cell towers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Markets and shopping centers; Economic activity zones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Education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Education/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Literacy rates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Schools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School sites, names and level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Health and Medical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Health indicators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Infrastructure for medical services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Hospitals, pharmacies, medical clinics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Interactions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Language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Distribution of dialects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Bilingual sites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Communications and Media Use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Media sites and types; genre:  editorial, educational, emergency, entertainment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Cell towers, Telephone lines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Television stations, Post Offices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3852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Transportation Use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Road network, Railways, Airports, Buses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Bus stops; rail lines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57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Environment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Water Supply and Control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Access points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Water treatment facilities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Rivers, Wells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Rainwater harvesting, Wells (drilled/dug), public tap, Spring, Tanker truck, Vendor-provided water (routes of delivery)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57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Land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Land use/Land cover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Ownership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Cultural significance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Zoning; land use types (open space, parks, government, religious, residential)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  <a:tr h="192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History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Significant Events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Natural disasters; Political changes; Treaties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Sites of events, type, recurrence, cause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6" marR="5292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35446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13" y="1587"/>
            <a:ext cx="9144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228600" y="61956"/>
            <a:ext cx="45117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Definir los barrios cercanos a la Universidad</a:t>
            </a:r>
          </a:p>
        </p:txBody>
      </p:sp>
      <p:pic>
        <p:nvPicPr>
          <p:cNvPr id="101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560387"/>
            <a:ext cx="8734425" cy="5740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2" y="399245"/>
            <a:ext cx="8682509" cy="4808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692" y="5641145"/>
            <a:ext cx="69788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venir Roman"/>
              </a:rPr>
              <a:t>Download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venir Roman"/>
              </a:rPr>
              <a:t> from Cusco </a:t>
            </a:r>
            <a:r>
              <a:rPr kumimoji="0" lang="en-US" sz="18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venir Roman"/>
              </a:rPr>
              <a:t>GeoNode</a:t>
            </a:r>
            <a:r>
              <a:rPr lang="en-US" b="1" dirty="0">
                <a:solidFill>
                  <a:srgbClr val="000000"/>
                </a:solidFill>
              </a:rPr>
              <a:t>:  </a:t>
            </a:r>
            <a:r>
              <a:rPr lang="en-US" dirty="0">
                <a:solidFill>
                  <a:srgbClr val="000000"/>
                </a:solidFill>
              </a:rPr>
              <a:t>http://cuscogeonode.state.gov/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5299656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78" y="446155"/>
            <a:ext cx="6904762" cy="49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007078" y="5427107"/>
            <a:ext cx="294242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venir Roman"/>
              </a:rPr>
              <a:t>FieldPapers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venir Roman"/>
              </a:rPr>
              <a:t>:  OSM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7078" y="5796435"/>
            <a:ext cx="225958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0000"/>
                </a:solidFill>
              </a:rPr>
              <a:t>http://fieldpapers.org/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1453331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24" y="437882"/>
            <a:ext cx="7491764" cy="5140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9524" y="5647228"/>
            <a:ext cx="32213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venir Roman"/>
              </a:rPr>
              <a:t>FieldPapers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venir Roman"/>
              </a:rPr>
              <a:t>: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venir Roman"/>
              </a:rPr>
              <a:t>  Satellite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919524" y="6016556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http://fieldpapers.org/</a:t>
            </a:r>
          </a:p>
        </p:txBody>
      </p:sp>
    </p:spTree>
    <p:extLst>
      <p:ext uri="{BB962C8B-B14F-4D97-AF65-F5344CB8AC3E}">
        <p14:creationId xmlns:p14="http://schemas.microsoft.com/office/powerpoint/2010/main" val="3308467226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596</Words>
  <Application>Microsoft Macintosh PowerPoint</Application>
  <PresentationFormat>On-screen Show (4:3)</PresentationFormat>
  <Paragraphs>144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Thomas Gertin</cp:lastModifiedBy>
  <cp:revision>17</cp:revision>
  <dcterms:modified xsi:type="dcterms:W3CDTF">2015-07-14T01:13:31Z</dcterms:modified>
</cp:coreProperties>
</file>